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1"/>
  </p:sldMasterIdLst>
  <p:notesMasterIdLst>
    <p:notesMasterId r:id="rId22"/>
  </p:notesMasterIdLst>
  <p:sldIdLst>
    <p:sldId id="262" r:id="rId2"/>
    <p:sldId id="261" r:id="rId3"/>
    <p:sldId id="352" r:id="rId4"/>
    <p:sldId id="353" r:id="rId5"/>
    <p:sldId id="354" r:id="rId6"/>
    <p:sldId id="355" r:id="rId7"/>
    <p:sldId id="362" r:id="rId8"/>
    <p:sldId id="367" r:id="rId9"/>
    <p:sldId id="356" r:id="rId10"/>
    <p:sldId id="357" r:id="rId11"/>
    <p:sldId id="358" r:id="rId12"/>
    <p:sldId id="359" r:id="rId13"/>
    <p:sldId id="360" r:id="rId14"/>
    <p:sldId id="361" r:id="rId15"/>
    <p:sldId id="363" r:id="rId16"/>
    <p:sldId id="365" r:id="rId17"/>
    <p:sldId id="364" r:id="rId18"/>
    <p:sldId id="366" r:id="rId19"/>
    <p:sldId id="368" r:id="rId20"/>
    <p:sldId id="260" r:id="rId21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E6A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5" autoAdjust="0"/>
    <p:restoredTop sz="78704"/>
  </p:normalViewPr>
  <p:slideViewPr>
    <p:cSldViewPr snapToGrid="0">
      <p:cViewPr>
        <p:scale>
          <a:sx n="56" d="100"/>
          <a:sy n="56" d="100"/>
        </p:scale>
        <p:origin x="7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5:25:14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1420 24575,'10'-22'0,"-1"-1"0,5-5 0,2-5 0,1-2 0,-4 11 0,0 1 0,3-7 0,1-2 0,1-2 0,0 0 0,1-3 0,2 0 0,-7 12 0,1-1 0,0 0 0,0 1 0,1 0 0,-1 0 0,2-1 0,-1 0 0,1 1 0,7-12 0,1 2 0,-2 1 0,-1 2 0,0 2 0,-1 1 0,-1 2 0,0 0 0,0-1 0,-1 0 0,1 1 0,0-1 0,-1 1 0,-1 0 0,1-1 0,0 1 0,-1 2 0,0 1 0,0 0 0,1 1 0,-1 1 0,1 1 0,0 1 0,0 0 0,-1 2 0,0 0 0,0 2 0,-1 0 0,15-11 0,-3 7 0,-2 5 0,-3 5 0,2 5 0,-2 2 0,0 2 0,-2 1 0,-1 1 0,4 2 0,3 1 0,5 3 0,2 2 0,1 4 0,2 3 0,1 3 0,-19-8 0,-1 0 0,16 11 0,-4 0 0,-3 0 0,2 4 0,-12-12 0,-1 1 0,2 1 0,0-1 0,-1 0 0,0 0 0,14 13 0,-3 0 0,0 0 0,-3 1 0,0 1 0,-1 1 0,0 2 0,2 1 0,-13-16 0,0 0 0,12 14 0,-12-14 0,0 0 0,1 1 0,0 0 0,0 1 0,1 1 0,1 3 0,1 0 0,0 0 0,0 1 0,1 1 0,1 1 0,-1 0 0,0-1 0,-1 0 0,0 1 0,0-1 0,0 0 0,-1-1 0,0 1 0,-1 0 0,0 0 0,-2-1 0,-1 0 0,-1-2 0,-2-1 0,0-1 0,-1-1 0,7 15 0,-3-5 0,-4-9 0,-4-7 0,-2-6 0,-1-3 0,-2-2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5:25:23.9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0 721 24575,'7'-8'0,"0"1"0,1-1 0,-1 1 0,-2 1 0,0 1 0,2-2 0,2 0 0,1-2 0,-1-1 0,-1 1 0,0 0 0,2 0 0,2-1 0,1-1 0,-1-2 0,-1 0 0,1 0 0,1-1 0,-1 2 0,2-1 0,0 0 0,2-1 0,-1 0 0,-1 1 0,-1 0 0,0-2 0,2-1 0,1-1 0,0-1 0,-1 3 0,-2 1 0,1 0 0,0 0 0,2 0 0,-2 2 0,-1 0 0,0-1 0,1-1 0,2 0 0,0 0 0,0-1 0,-2 1 0,0 0 0,1 1 0,1 0 0,1-1 0,0 2 0,-2 0 0,-2 1 0,0 3 0,1 0 0,4-1 0,7-2 0,1 0 0,1 0 0,-3 3 0,-4 0 0,2 1 0,1 0 0,-1 0 0,-4 2 0,-3 1 0,0 2 0,4-1 0,7 0 0,2 0 0,0 1 0,-7 1 0,-5 0 0,-2 0 0,-3 1 0,2 0 0,1 1 0,4 0 0,4 2 0,8 2 0,8 3 0,0 2 0,-2 1 0,-5 1 0,-1 1 0,5 2 0,3 2 0,-3-1 0,-6-2 0,-8-3 0,-3 0 0,3 0 0,1 1 0,0 2 0,-2-1 0,-2 1 0,-2 1 0,2 1 0,0 0 0,-2-1 0,0-1 0,0 0 0,4 3 0,5 1 0,-1 0 0,-3-2 0,-8-5 0,-7-4 0,-1 0 0,1 0 0,4 4 0,3 2 0,0 0 0,-3-3 0,-3-2 0,-2-3 0,-1 0 0,-2-3 0,-1-5 0,-2-7 0,-1-4 0,0-4 0,0 0 0,-2-1 0,0 2 0,-1 1 0,1 1 0,0 1 0,1 0 0,1 0 0,0 0 0,0-1 0,1 1 0,1 2 0,-1 1 0,0 2 0,1 0 0,-1 2 0,1 1 0,-1 1 0,1 4 0,0 7 0,0 11 0,0 3 0,0 6 0,0 0 0,0 1 0,0 3 0,0-4 0,1-4 0,0-7 0,0-1 0,2-1 0,-1-1 0,2 1 0,1-2 0,-7-4 0,-8-2 0,-8-5 0,-3-1 0,5 0 0,7 2 0,3 2 0,1 2 0,-2 2 0,-1 2 0,0-1 0,1-2 0,3-2 0,-1 0 0,1-1 0,-2 1 0,2-2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5:26:2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1420 24575,'10'-22'0,"-1"-1"0,5-5 0,2-5 0,1-2 0,-4 11 0,0 1 0,3-7 0,1-2 0,1-2 0,0 0 0,1-3 0,2 0 0,-7 12 0,1-1 0,0 0 0,0 1 0,1 0 0,-1 0 0,2-1 0,-1 0 0,1 1 0,7-12 0,1 2 0,-2 1 0,-1 2 0,0 2 0,-1 1 0,-1 2 0,0 0 0,0-1 0,-1 0 0,1 1 0,0-1 0,-1 1 0,-1 0 0,1-1 0,0 1 0,-1 2 0,0 1 0,0 0 0,1 1 0,-1 1 0,1 1 0,0 1 0,0 0 0,-1 2 0,0 0 0,0 2 0,-1 0 0,15-11 0,-3 7 0,-2 5 0,-3 5 0,2 5 0,-2 2 0,0 2 0,-2 1 0,-1 1 0,4 2 0,3 1 0,5 3 0,2 2 0,1 4 0,2 3 0,1 3 0,-19-8 0,-1 0 0,16 11 0,-4 0 0,-3 0 0,2 4 0,-12-12 0,-1 1 0,2 1 0,0-1 0,-1 0 0,0 0 0,14 13 0,-3 0 0,0 0 0,-3 1 0,0 1 0,-1 1 0,0 2 0,2 1 0,-13-16 0,0 0 0,12 14 0,-12-14 0,0 0 0,1 1 0,0 0 0,0 1 0,1 1 0,1 3 0,1 0 0,0 0 0,0 1 0,1 1 0,1 1 0,-1 0 0,0-1 0,-1 0 0,0 1 0,0-1 0,0 0 0,-1-1 0,0 1 0,-1 0 0,0 0 0,-2-1 0,-1 0 0,-1-2 0,-2-1 0,0-1 0,-1-1 0,7 15 0,-3-5 0,-4-9 0,-4-7 0,-2-6 0,-1-3 0,-2-2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5:26:2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0 721 24575,'7'-8'0,"0"1"0,1-1 0,-1 1 0,-2 1 0,0 1 0,2-2 0,2 0 0,1-2 0,-1-1 0,-1 1 0,0 0 0,2 0 0,2-1 0,1-1 0,-1-2 0,-1 0 0,1 0 0,1-1 0,-1 2 0,2-1 0,0 0 0,2-1 0,-1 0 0,-1 1 0,-1 0 0,0-2 0,2-1 0,1-1 0,0-1 0,-1 3 0,-2 1 0,1 0 0,0 0 0,2 0 0,-2 2 0,-1 0 0,0-1 0,1-1 0,2 0 0,0 0 0,0-1 0,-2 1 0,0 0 0,1 1 0,1 0 0,1-1 0,0 2 0,-2 0 0,-2 1 0,0 3 0,1 0 0,4-1 0,7-2 0,1 0 0,1 0 0,-3 3 0,-4 0 0,2 1 0,1 0 0,-1 0 0,-4 2 0,-3 1 0,0 2 0,4-1 0,7 0 0,2 0 0,0 1 0,-7 1 0,-5 0 0,-2 0 0,-3 1 0,2 0 0,1 1 0,4 0 0,4 2 0,8 2 0,8 3 0,0 2 0,-2 1 0,-5 1 0,-1 1 0,5 2 0,3 2 0,-3-1 0,-6-2 0,-8-3 0,-3 0 0,3 0 0,1 1 0,0 2 0,-2-1 0,-2 1 0,-2 1 0,2 1 0,0 0 0,-2-1 0,0-1 0,0 0 0,4 3 0,5 1 0,-1 0 0,-3-2 0,-8-5 0,-7-4 0,-1 0 0,1 0 0,4 4 0,3 2 0,0 0 0,-3-3 0,-3-2 0,-2-3 0,-1 0 0,-2-3 0,-1-5 0,-2-7 0,-1-4 0,0-4 0,0 0 0,-2-1 0,0 2 0,-1 1 0,1 1 0,0 1 0,1 0 0,1 0 0,0 0 0,0-1 0,1 1 0,1 2 0,-1 1 0,0 2 0,1 0 0,-1 2 0,1 1 0,-1 1 0,1 4 0,0 7 0,0 11 0,0 3 0,0 6 0,0 0 0,0 1 0,0 3 0,0-4 0,1-4 0,0-7 0,0-1 0,2-1 0,-1-1 0,2 1 0,1-2 0,-7-4 0,-8-2 0,-8-5 0,-3-1 0,5 0 0,7 2 0,3 2 0,1 2 0,-2 2 0,-1 2 0,0-1 0,1-2 0,3-2 0,-1 0 0,1-1 0,-2 1 0,2-2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아시아헤드1" panose="02020600000000000000" pitchFamily="18" charset="-127"/>
                <a:ea typeface="a아시아헤드1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아시아헤드1" panose="02020600000000000000" pitchFamily="18" charset="-127"/>
                <a:ea typeface="a아시아헤드1" panose="02020600000000000000" pitchFamily="18" charset="-127"/>
              </a:defRPr>
            </a:lvl1pPr>
          </a:lstStyle>
          <a:p>
            <a:fld id="{769C378A-B008-455E-9805-0041360223C6}" type="datetimeFigureOut">
              <a:rPr lang="ko-KR" altLang="en-US" smtClean="0"/>
              <a:pPr/>
              <a:t>2024. 6. 17.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아시아헤드1" panose="02020600000000000000" pitchFamily="18" charset="-127"/>
                <a:ea typeface="a아시아헤드1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아시아헤드1" panose="02020600000000000000" pitchFamily="18" charset="-127"/>
                <a:ea typeface="a아시아헤드1" panose="02020600000000000000" pitchFamily="18" charset="-127"/>
              </a:defRPr>
            </a:lvl1pPr>
          </a:lstStyle>
          <a:p>
            <a:fld id="{22369488-F34B-4D27-ADF0-C741C55DAD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39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아시아헤드1" panose="02020600000000000000" pitchFamily="18" charset="-127"/>
        <a:ea typeface="a아시아헤드1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아시아헤드1" panose="02020600000000000000" pitchFamily="18" charset="-127"/>
        <a:ea typeface="a아시아헤드1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아시아헤드1" panose="02020600000000000000" pitchFamily="18" charset="-127"/>
        <a:ea typeface="a아시아헤드1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아시아헤드1" panose="02020600000000000000" pitchFamily="18" charset="-127"/>
        <a:ea typeface="a아시아헤드1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아시아헤드1" panose="02020600000000000000" pitchFamily="18" charset="-127"/>
        <a:ea typeface="a아시아헤드1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-&gt;</a:t>
            </a:r>
            <a:r>
              <a:rPr lang="ko-KR" altLang="en-US" dirty="0"/>
              <a:t>여기서 넘어갈 때 또 하나의 수학적 아이디어는 이미지는 연속적이지 않고 이산적이라는 것</a:t>
            </a:r>
            <a:r>
              <a:rPr lang="en-US" altLang="ko-KR" dirty="0"/>
              <a:t>!</a:t>
            </a:r>
            <a:r>
              <a:rPr lang="ko-KR" altLang="en-US" dirty="0"/>
              <a:t> 이산적인 것의 기울기를 어떻게 구할 것이냐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 유한 차분 근사법이라는 방법을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밝기 차를 </a:t>
            </a:r>
            <a:r>
              <a:rPr lang="en-US" altLang="ko-KR" dirty="0"/>
              <a:t>x</a:t>
            </a:r>
            <a:r>
              <a:rPr lang="ko-KR" altLang="en-US" dirty="0"/>
              <a:t>축기준으로 알아보아 </a:t>
            </a:r>
            <a:r>
              <a:rPr lang="en-US" altLang="ko-KR" dirty="0"/>
              <a:t>x</a:t>
            </a:r>
            <a:r>
              <a:rPr lang="ko-KR" altLang="en-US" dirty="0"/>
              <a:t>축 기울기를 이 반대로 해서 </a:t>
            </a:r>
            <a:r>
              <a:rPr lang="en-US" altLang="ko-KR" dirty="0"/>
              <a:t>y</a:t>
            </a:r>
            <a:r>
              <a:rPr lang="ko-KR" altLang="en-US" dirty="0"/>
              <a:t>축 기울기를 알 수 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-&gt;</a:t>
            </a:r>
            <a:r>
              <a:rPr lang="ko-KR" altLang="en-US" dirty="0"/>
              <a:t>이렇게 빼고 나누는 과정을 </a:t>
            </a:r>
            <a:r>
              <a:rPr lang="en-US" altLang="ko-KR" dirty="0"/>
              <a:t>Convolution(</a:t>
            </a:r>
            <a:r>
              <a:rPr lang="ko-KR" altLang="en-US" dirty="0" err="1"/>
              <a:t>합성곱</a:t>
            </a:r>
            <a:r>
              <a:rPr lang="en-US" altLang="ko-KR" dirty="0"/>
              <a:t>)</a:t>
            </a:r>
            <a:r>
              <a:rPr lang="ko-KR" altLang="en-US" dirty="0"/>
              <a:t>을 통해서 바꿀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-&gt;</a:t>
            </a:r>
            <a:r>
              <a:rPr lang="ko-KR" altLang="en-US" dirty="0"/>
              <a:t>여기서 넘어갈 때 또 하나의 수학적 아이디어는 이미지는 연속적이지 않고 이산적이라는 것</a:t>
            </a:r>
            <a:r>
              <a:rPr lang="en-US" altLang="ko-KR" dirty="0"/>
              <a:t>!</a:t>
            </a:r>
            <a:r>
              <a:rPr lang="ko-KR" altLang="en-US" dirty="0"/>
              <a:t> 이산적인 것의 기울기를 어떻게 구할 것이냐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 유한 차분 근사법이라는 방법을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밝기 차를 </a:t>
            </a:r>
            <a:r>
              <a:rPr lang="en-US" altLang="ko-KR" dirty="0"/>
              <a:t>x</a:t>
            </a:r>
            <a:r>
              <a:rPr lang="ko-KR" altLang="en-US" dirty="0"/>
              <a:t>축기준으로 알아보아 </a:t>
            </a:r>
            <a:r>
              <a:rPr lang="en-US" altLang="ko-KR" dirty="0"/>
              <a:t>x</a:t>
            </a:r>
            <a:r>
              <a:rPr lang="ko-KR" altLang="en-US" dirty="0"/>
              <a:t>축 기울기를 이 반대로 해서 </a:t>
            </a:r>
            <a:r>
              <a:rPr lang="en-US" altLang="ko-KR" dirty="0"/>
              <a:t>y</a:t>
            </a:r>
            <a:r>
              <a:rPr lang="ko-KR" altLang="en-US" dirty="0"/>
              <a:t>축 기울기를 알 수 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-&gt;</a:t>
            </a:r>
            <a:r>
              <a:rPr lang="ko-KR" altLang="en-US" dirty="0"/>
              <a:t>이렇게 빼고 나누는 과정을 </a:t>
            </a:r>
            <a:r>
              <a:rPr lang="en-US" altLang="ko-KR" dirty="0"/>
              <a:t>Convolution(</a:t>
            </a:r>
            <a:r>
              <a:rPr lang="ko-KR" altLang="en-US" dirty="0" err="1"/>
              <a:t>합성곱</a:t>
            </a:r>
            <a:r>
              <a:rPr lang="en-US" altLang="ko-KR" dirty="0"/>
              <a:t>)</a:t>
            </a:r>
            <a:r>
              <a:rPr lang="ko-KR" altLang="en-US" dirty="0"/>
              <a:t>을 통해서 바꿀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기울기 차이가 많이 나는 저 부분에 경계선이 있을 것이다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필터를 통과해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합성곱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연산을 하게 되면 밝은 부분이 중앙으로 나타남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이는 원래 이미지의 경계선을 해당 하는 부분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비록 크기가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안맞고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검출된 경계선이 조금은 두껍지만 이는 원래 이미지가 작아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20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기울기 차이가 많이 나는 저 부분에 경계선이 있을 것이다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다양한 필터들을 연구적으로 알아냈다</a:t>
            </a:r>
            <a: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.</a:t>
            </a:r>
            <a:b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</a:br>
            <a:b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</a:br>
            <a:r>
              <a:rPr lang="ko-KR" altLang="en-US" b="0" i="0" dirty="0" err="1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소벨</a:t>
            </a:r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 필터는 중심 픽셀의 차분 비중을 두 배로 준 필터입니다</a:t>
            </a:r>
            <a: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. </a:t>
            </a:r>
          </a:p>
          <a:p>
            <a:endParaRPr lang="en-US" b="0" i="0" dirty="0">
              <a:effectLst/>
              <a:highlight>
                <a:srgbClr val="FAFAFA"/>
              </a:highlight>
              <a:latin typeface="applesdgothicneo-ultralight" panose="02000300000000000000" pitchFamily="2" charset="-127"/>
              <a:ea typeface="applesdgothicneo-ultralight" panose="02000300000000000000" pitchFamily="2" charset="-127"/>
            </a:endParaRPr>
          </a:p>
          <a:p>
            <a:r>
              <a:rPr lang="ko-KR" altLang="en-US" b="0" i="0" dirty="0" err="1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소벨</a:t>
            </a:r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 필터는 커널의 중심에서 멀어질수록 </a:t>
            </a:r>
            <a:r>
              <a:rPr lang="ko-KR" altLang="en-US" b="0" i="0" dirty="0" err="1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엣지</a:t>
            </a:r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 방향성의 정확도가 떨어짐</a:t>
            </a:r>
            <a: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.</a:t>
            </a:r>
          </a:p>
          <a:p>
            <a:endParaRPr lang="en-US" altLang="ko-KR" b="0" i="0" dirty="0">
              <a:effectLst/>
              <a:highlight>
                <a:srgbClr val="FAFAFA"/>
              </a:highlight>
              <a:latin typeface="applesdgothicneo-ultralight" panose="02000300000000000000" pitchFamily="2" charset="-127"/>
              <a:ea typeface="applesdgothicneo-ultralight" panose="02000300000000000000" pitchFamily="2" charset="-127"/>
            </a:endParaRPr>
          </a:p>
          <a:p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이를 개선한 필터가 </a:t>
            </a:r>
            <a:r>
              <a:rPr lang="ko-KR" altLang="en-US" b="0" i="0" dirty="0" err="1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샤르</a:t>
            </a:r>
            <a:r>
              <a:rPr lang="ko-KR" altLang="en-US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 필터</a:t>
            </a:r>
            <a:endParaRPr lang="en-US" altLang="ko-KR" b="0" i="0" dirty="0">
              <a:effectLst/>
              <a:highlight>
                <a:srgbClr val="FAFAFA"/>
              </a:highlight>
              <a:latin typeface="applesdgothicneo-ultralight" panose="02000300000000000000" pitchFamily="2" charset="-127"/>
              <a:ea typeface="applesdgothicneo-ultralight" panose="02000300000000000000" pitchFamily="2" charset="-127"/>
            </a:endParaRPr>
          </a:p>
          <a:p>
            <a:endParaRPr lang="en-US" b="0" i="0" dirty="0">
              <a:effectLst/>
              <a:highlight>
                <a:srgbClr val="FAFAFA"/>
              </a:highlight>
              <a:latin typeface="applesdgothicneo-ultralight" panose="02000300000000000000" pitchFamily="2" charset="-127"/>
              <a:ea typeface="applesdgothicneo-ultralight" panose="02000300000000000000" pitchFamily="2" charset="-127"/>
            </a:endParaRPr>
          </a:p>
          <a:p>
            <a:r>
              <a:rPr lang="en-US" altLang="ko-KR" b="0" i="0" dirty="0">
                <a:effectLst/>
                <a:highlight>
                  <a:srgbClr val="FAFAFA"/>
                </a:highlight>
                <a:latin typeface="applesdgothicneo-ultralight" panose="02000300000000000000" pitchFamily="2" charset="-127"/>
                <a:ea typeface="applesdgothicneo-ultralight" panose="02000300000000000000" pitchFamily="2" charset="-127"/>
              </a:rPr>
              <a:t>---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다양한 필터가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최근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딥러닝에서는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임의의 숫자로 만든 다음에 역전파를 통해 알아서 학습시켜서 문제에 적합한 필터를 만드는 방법을 사용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6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5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 패딩은 이미지 주위에 추가로 하나의 경계를 덧대는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그러므로 인해서 이미지크기가 조금 커집니다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보통을 숫자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을 사용</a:t>
            </a: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Padding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의 종류는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valid padding, same padding</a:t>
            </a:r>
          </a:p>
          <a:p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Same padding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input output image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크기 동일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-&gt;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다음과 같은 등식</a:t>
            </a: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Padding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얼마나 해야 하는지 알 수 있음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여기서 패딩의 크기가 자연수로 나오기 위해서는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filter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의 크기가 홀수여야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홀수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일때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합성곱에서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동일한 크기로 패딩을 더해줄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짝수면 왼쪽과 오른쪽을 다르게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패딩해야하기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 때문에 번거롭다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anumSquareWebFont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anumSquareWebFont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2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se-nanummaruburi"/>
              </a:rPr>
              <a:t>스트라이드는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se-nanummaruburi"/>
              </a:rPr>
              <a:t> 필터적용시 이동 간격을 의미한다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se-nanummaruburi"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se-nanummaruburi"/>
              </a:rPr>
              <a:t> 꼭 필터를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se-nanummaruburi"/>
              </a:rPr>
              <a:t>한칸씩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se-nanummaruburi"/>
              </a:rPr>
              <a:t> 적용할 필요는 없다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se-nanummaruburi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se-nanummaruburi"/>
            </a:endParaRPr>
          </a:p>
          <a:p>
            <a:endParaRPr lang="ko-KR" altLang="en-US" dirty="0"/>
          </a:p>
          <a:p>
            <a:r>
              <a:rPr lang="ko-KR" altLang="en-US" dirty="0" err="1"/>
              <a:t>스트라이드는</a:t>
            </a:r>
            <a:r>
              <a:rPr lang="ko-KR" altLang="en-US" dirty="0"/>
              <a:t> </a:t>
            </a:r>
            <a:r>
              <a:rPr lang="en" altLang="ko-KR" dirty="0"/>
              <a:t>CNN</a:t>
            </a:r>
            <a:r>
              <a:rPr lang="ko-KR" altLang="en-US" dirty="0"/>
              <a:t>에서 출력 크기를 조절하고 연산 효율성을 높이며</a:t>
            </a:r>
            <a:r>
              <a:rPr lang="en-US" altLang="ko-KR" dirty="0"/>
              <a:t>, </a:t>
            </a:r>
            <a:r>
              <a:rPr lang="ko-KR" altLang="en-US" dirty="0" err="1"/>
              <a:t>다운샘플링</a:t>
            </a:r>
            <a:r>
              <a:rPr lang="ko-KR" altLang="en-US" dirty="0"/>
              <a:t> 효과를 통해 더 추상적인 특징을 추출하게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이는 모델이 다양한 스케일과 위치에서 중요한 특징을 학습하고</a:t>
            </a:r>
            <a:r>
              <a:rPr lang="en-US" altLang="ko-KR" dirty="0"/>
              <a:t>, </a:t>
            </a:r>
            <a:r>
              <a:rPr lang="ko-KR" altLang="en-US" dirty="0"/>
              <a:t>계산 자원을 효율적으로 사용할 수 있도록 도와줍니다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스트라이드는</a:t>
            </a:r>
            <a:r>
              <a:rPr lang="ko-KR" altLang="en-US" dirty="0"/>
              <a:t> </a:t>
            </a:r>
            <a:r>
              <a:rPr lang="en" altLang="ko-KR" dirty="0"/>
              <a:t>CNN</a:t>
            </a:r>
            <a:r>
              <a:rPr lang="ko-KR" altLang="en-US" dirty="0"/>
              <a:t>의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중 하나로</a:t>
            </a:r>
            <a:r>
              <a:rPr lang="en-US" altLang="ko-KR" dirty="0"/>
              <a:t>, </a:t>
            </a:r>
            <a:r>
              <a:rPr lang="ko-KR" altLang="en-US" dirty="0"/>
              <a:t>모델의 성능과 효율성에 큰 영향을 미칩니다</a:t>
            </a:r>
            <a:r>
              <a:rPr lang="en-US" altLang="ko-KR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dirty="0"/>
              <a:t>3</a:t>
            </a:r>
            <a:r>
              <a:rPr lang="ko-KR" altLang="en-US" dirty="0"/>
              <a:t>차원 데이터는 앞서 본 </a:t>
            </a:r>
            <a:r>
              <a:rPr lang="en-US" altLang="ko-KR" dirty="0"/>
              <a:t>2</a:t>
            </a:r>
            <a:r>
              <a:rPr lang="ko-KR" altLang="en-US" dirty="0"/>
              <a:t>차원 데이터와 달리 채널 </a:t>
            </a:r>
            <a:r>
              <a:rPr lang="en" altLang="ko-KR" dirty="0"/>
              <a:t>feature map</a:t>
            </a:r>
            <a:r>
              <a:rPr lang="ko-KR" altLang="en-US" dirty="0"/>
              <a:t>이 늘어난다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EE2323"/>
                </a:solidFill>
                <a:effectLst/>
              </a:rPr>
              <a:t>입력 데이터와 필터의 </a:t>
            </a:r>
            <a:r>
              <a:rPr lang="ko-KR" altLang="en-US" dirty="0" err="1">
                <a:solidFill>
                  <a:srgbClr val="EE2323"/>
                </a:solidFill>
                <a:effectLst/>
              </a:rPr>
              <a:t>합성곱</a:t>
            </a:r>
            <a:r>
              <a:rPr lang="ko-KR" altLang="en-US" dirty="0">
                <a:solidFill>
                  <a:srgbClr val="EE2323"/>
                </a:solidFill>
                <a:effectLst/>
              </a:rPr>
              <a:t> 연산을 채널마다 수행한 후 그 결과를 더하여 하나의 </a:t>
            </a:r>
            <a:r>
              <a:rPr lang="ko-KR" altLang="en-US" dirty="0" err="1">
                <a:solidFill>
                  <a:srgbClr val="EE2323"/>
                </a:solidFill>
                <a:effectLst/>
              </a:rPr>
              <a:t>출력값</a:t>
            </a:r>
            <a:r>
              <a:rPr lang="ko-KR" altLang="en-US" dirty="0" err="1"/>
              <a:t>을</a:t>
            </a:r>
            <a:r>
              <a:rPr lang="ko-KR" altLang="en-US" dirty="0"/>
              <a:t> 얻는 방식으로 연산한다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l" fontAlgn="base"/>
            <a:endParaRPr lang="en-US" b="1" dirty="0"/>
          </a:p>
          <a:p>
            <a:pPr algn="l" fontAlgn="base"/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r>
              <a:rPr lang="ko-KR" altLang="en-US" dirty="0"/>
              <a:t> 연산에서 주의할 점은 </a:t>
            </a:r>
            <a:r>
              <a:rPr lang="ko-KR" altLang="en-US" dirty="0">
                <a:solidFill>
                  <a:srgbClr val="EE2323"/>
                </a:solidFill>
                <a:effectLst/>
              </a:rPr>
              <a:t>입력 데이터의 채널 수와 필터의 채널 수가 같아야 한다</a:t>
            </a:r>
            <a:r>
              <a:rPr lang="ko-KR" altLang="en-US" dirty="0"/>
              <a:t>는 것이다</a:t>
            </a:r>
            <a:endParaRPr lang="en-US" altLang="ko-KR" dirty="0"/>
          </a:p>
          <a:p>
            <a:pPr algn="l" fontAlgn="base"/>
            <a:r>
              <a:rPr lang="en-US" altLang="ko-KR" b="1" dirty="0"/>
              <a:t>---</a:t>
            </a:r>
            <a:r>
              <a:rPr lang="ko-KR" altLang="en-US" b="1" dirty="0"/>
              <a:t> </a:t>
            </a:r>
            <a:endParaRPr lang="en-US" b="1" dirty="0"/>
          </a:p>
          <a:p>
            <a:pPr algn="l" fontAlgn="base"/>
            <a:r>
              <a:rPr lang="ko-KR" altLang="en-US" dirty="0">
                <a:solidFill>
                  <a:srgbClr val="EE2323"/>
                </a:solidFill>
                <a:effectLst/>
              </a:rPr>
              <a:t>출력 데이터가 다수의 채널을 갖도록 하려면 필터를 </a:t>
            </a:r>
            <a:r>
              <a:rPr lang="ko-KR" altLang="en-US" dirty="0" err="1">
                <a:solidFill>
                  <a:srgbClr val="EE2323"/>
                </a:solidFill>
                <a:effectLst/>
              </a:rPr>
              <a:t>여러개</a:t>
            </a:r>
            <a:r>
              <a:rPr lang="ko-KR" altLang="en-US" dirty="0">
                <a:solidFill>
                  <a:srgbClr val="EE2323"/>
                </a:solidFill>
                <a:effectLst/>
              </a:rPr>
              <a:t> 사용</a:t>
            </a:r>
            <a:r>
              <a:rPr lang="ko-KR" altLang="en-US" dirty="0"/>
              <a:t>하면 된다</a:t>
            </a:r>
            <a:r>
              <a:rPr lang="en-US" altLang="ko-KR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18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1" dirty="0"/>
              <a:t>퀴즈 앞 부분이라 별로 어려울 것은 없었음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l" fontAlgn="base"/>
            <a:endParaRPr lang="en-US" b="1" dirty="0"/>
          </a:p>
          <a:p>
            <a:pPr marL="171450" indent="-171450" algn="l" fontAlgn="base">
              <a:buFont typeface="Wingdings" pitchFamily="2" charset="2"/>
              <a:buChar char="è"/>
            </a:pPr>
            <a:r>
              <a:rPr lang="ko-KR" altLang="en-US" b="1" dirty="0"/>
              <a:t>작은 필터는 작은 부분 뭉치는 것이니 작은 특징 추출</a:t>
            </a:r>
            <a:endParaRPr lang="en-US" altLang="ko-KR" b="1" dirty="0"/>
          </a:p>
          <a:p>
            <a:pPr marL="171450" indent="-171450" algn="l" fontAlgn="base">
              <a:buFont typeface="Wingdings" pitchFamily="2" charset="2"/>
              <a:buChar char="è"/>
            </a:pPr>
            <a:endParaRPr lang="en-US" b="1" dirty="0"/>
          </a:p>
          <a:p>
            <a:pPr marL="171450" indent="-171450" algn="l" fontAlgn="base">
              <a:buFont typeface="Wingdings" pitchFamily="2" charset="2"/>
              <a:buChar char="è"/>
            </a:pPr>
            <a:r>
              <a:rPr lang="ko-KR" altLang="en-US" b="1" dirty="0"/>
              <a:t>패딩을 사용하게 되면 이미지 크기 유지</a:t>
            </a:r>
            <a:r>
              <a:rPr lang="en-US" altLang="ko-KR" b="1" dirty="0"/>
              <a:t>,</a:t>
            </a:r>
            <a:r>
              <a:rPr lang="ko-KR" altLang="en-US" b="1" dirty="0"/>
              <a:t> 가장 자리 정보 유지 </a:t>
            </a:r>
            <a:r>
              <a:rPr lang="en-US" altLang="ko-KR" b="1" dirty="0"/>
              <a:t>but</a:t>
            </a:r>
            <a:r>
              <a:rPr lang="ko-KR" altLang="en-US" b="1" dirty="0"/>
              <a:t> 데이터가 많아지니 연산 속도 감소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4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Classification: </a:t>
            </a:r>
            <a:r>
              <a:rPr lang="ko-KR" altLang="en-US" dirty="0"/>
              <a:t>이미지 분류</a:t>
            </a:r>
            <a:endParaRPr lang="en-US" altLang="ko-KR" dirty="0"/>
          </a:p>
          <a:p>
            <a:r>
              <a:rPr lang="en-US" altLang="ko-KR" dirty="0"/>
              <a:t>Object Detection: </a:t>
            </a:r>
            <a:r>
              <a:rPr lang="ko-KR" altLang="en-US" dirty="0"/>
              <a:t>물체 검출</a:t>
            </a:r>
            <a:r>
              <a:rPr lang="en-US" altLang="ko-KR" dirty="0"/>
              <a:t>(</a:t>
            </a:r>
            <a:r>
              <a:rPr lang="ko-KR" altLang="en-US" dirty="0"/>
              <a:t> 위치</a:t>
            </a:r>
            <a:r>
              <a:rPr lang="en-US" altLang="ko-KR" dirty="0"/>
              <a:t>,</a:t>
            </a:r>
            <a:r>
              <a:rPr lang="ko-KR" altLang="en-US" dirty="0"/>
              <a:t> 어떤 물체인지도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Neural Style Transfer: </a:t>
            </a:r>
            <a:r>
              <a:rPr lang="ko-KR" altLang="en-US" dirty="0"/>
              <a:t>입력 이미지와 스타일 이미지 합쳐 새로운 이미지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segmentation:</a:t>
            </a:r>
            <a:r>
              <a:rPr lang="ko-KR" altLang="en-US" dirty="0"/>
              <a:t> 세분화</a:t>
            </a:r>
            <a:r>
              <a:rPr lang="en-US" altLang="ko-KR" dirty="0"/>
              <a:t>-&gt;2</a:t>
            </a:r>
            <a:r>
              <a:rPr lang="ko-KR" altLang="en-US" dirty="0"/>
              <a:t>가지 방식</a:t>
            </a:r>
            <a:r>
              <a:rPr lang="en-US" altLang="ko-KR" dirty="0"/>
              <a:t>(</a:t>
            </a:r>
            <a:r>
              <a:rPr lang="ko-KR" altLang="en-US" dirty="0"/>
              <a:t>의미기반</a:t>
            </a:r>
            <a:r>
              <a:rPr lang="en-US" altLang="ko-KR" dirty="0"/>
              <a:t>,</a:t>
            </a:r>
            <a:r>
              <a:rPr lang="ko-KR" altLang="en-US" dirty="0"/>
              <a:t> 객체 기반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image captioning: </a:t>
            </a:r>
            <a:r>
              <a:rPr lang="ko-KR" altLang="en-US" dirty="0"/>
              <a:t>이미지에 대한 설명 자동 생성</a:t>
            </a:r>
            <a:endParaRPr lang="en-US" altLang="ko-KR" dirty="0"/>
          </a:p>
          <a:p>
            <a:r>
              <a:rPr lang="en-US" altLang="ko-KR" dirty="0"/>
              <a:t>Super Resolution: </a:t>
            </a:r>
            <a:r>
              <a:rPr lang="ko-KR" altLang="en-US" dirty="0"/>
              <a:t>저해상도 이미지</a:t>
            </a:r>
            <a:r>
              <a:rPr lang="en-US" altLang="ko-KR" dirty="0"/>
              <a:t>-&gt;</a:t>
            </a:r>
            <a:r>
              <a:rPr lang="ko-KR" altLang="en-US" dirty="0"/>
              <a:t>고해상도 이미지</a:t>
            </a:r>
            <a:endParaRPr lang="en-US" altLang="ko-KR" dirty="0"/>
          </a:p>
          <a:p>
            <a:r>
              <a:rPr lang="en-US" altLang="ko-KR" dirty="0"/>
              <a:t>Text Detection: </a:t>
            </a:r>
            <a:r>
              <a:rPr lang="ko-KR" altLang="en-US" dirty="0"/>
              <a:t>이미지 내의 텍스트 영역을 </a:t>
            </a:r>
            <a:r>
              <a:rPr lang="en-US" altLang="ko-KR" dirty="0"/>
              <a:t>Bounding Box</a:t>
            </a:r>
            <a:r>
              <a:rPr lang="ko-KR" altLang="en-US" dirty="0"/>
              <a:t>로 찾고 어떤 글자인지 </a:t>
            </a:r>
            <a:endParaRPr lang="en-US" altLang="ko-KR" dirty="0"/>
          </a:p>
          <a:p>
            <a:r>
              <a:rPr lang="en-US" altLang="ko-KR" dirty="0" err="1"/>
              <a:t>Keypoint</a:t>
            </a:r>
            <a:r>
              <a:rPr lang="en-US" altLang="ko-KR" dirty="0"/>
              <a:t> Detection: </a:t>
            </a:r>
            <a:r>
              <a:rPr lang="ko-KR" altLang="en-US" dirty="0" err="1"/>
              <a:t>특징점</a:t>
            </a:r>
            <a:r>
              <a:rPr lang="ko-KR" altLang="en-US" dirty="0"/>
              <a:t> 검출</a:t>
            </a:r>
            <a:r>
              <a:rPr lang="en-US" altLang="ko-KR" dirty="0"/>
              <a:t>(</a:t>
            </a:r>
            <a:r>
              <a:rPr lang="ko-KR" altLang="en-US" dirty="0"/>
              <a:t>관절이나 얼굴 특징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6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컴퓨터는 숫자 덩어리로 인식하기에 매우 큰 입력데이터를 가진다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시각과 두뇌의 관계를 알기 위해 고양이의 뇌에 전극을 꼽은 후 다양한 자극을 주어 실험을 진행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28600" indent="-228600">
              <a:buAutoNum type="arabicParenR"/>
            </a:pP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Topographical Mapping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두뇌 피질에서 가까운 영역은 가까운 물체를 인식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-&gt;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예를 들어 눈과 코가 가까이 있다면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눈을 인식하는 뉴런과 코를 인식하는 뉴런이 대뇌피질 위에 공간적으로 비슷한 위치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28600" indent="-228600">
              <a:buAutoNum type="arabicParenR"/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Hierarchical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Organiation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Feature Abstract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하여 계층적으로 처리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어떤 물체가 얼굴임을 인식하기 위해서는 얼굴의 구성요소인 눈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코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 등을 인식하는 뉴런이 있고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인식한 눈코입이 정해진 위치에 있는지 인식하는 뉴런이 있다는 것이다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28600" indent="-228600">
              <a:buAutoNum type="arabicParenR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이러한 특징을 반영한 것이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CNN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앞서 설명한 두가지 특징을 바탕으로 시신경의 구조를 모방한 계층적 구조를 가지는 모델을 제안하였다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필터가 작은 부분 이동하며 국소적인 패턴 감지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높은 레벨의 레이어로 되는 것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4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합성곱은</a:t>
            </a:r>
            <a:r>
              <a:rPr lang="ko-KR" altLang="en-US" dirty="0"/>
              <a:t> 두 함수의 결합을 통해 새로운 함수를 생성하는 연산입니다</a:t>
            </a:r>
            <a:r>
              <a:rPr lang="en-US" altLang="ko-KR" dirty="0"/>
              <a:t>. </a:t>
            </a:r>
            <a:r>
              <a:rPr lang="ko-KR" altLang="en-US" dirty="0"/>
              <a:t>이미지 처리에서 </a:t>
            </a:r>
            <a:r>
              <a:rPr lang="ko-KR" altLang="en-US" dirty="0" err="1"/>
              <a:t>합성곱은</a:t>
            </a:r>
            <a:r>
              <a:rPr lang="ko-KR" altLang="en-US" dirty="0"/>
              <a:t> 작은 필터</a:t>
            </a:r>
            <a:r>
              <a:rPr lang="en-US" altLang="ko-KR" dirty="0"/>
              <a:t>(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이미지에 적용하여 특정 특징을 추출하는 방법입니다</a:t>
            </a:r>
            <a:r>
              <a:rPr lang="en-US" altLang="ko-KR" dirty="0"/>
              <a:t>. </a:t>
            </a:r>
            <a:r>
              <a:rPr lang="ko-KR" altLang="en-US" dirty="0"/>
              <a:t>수학적으로는 한 함수가 다른 함수에 얼마나 겹쳐지는지를 측정하는 과정입니다</a:t>
            </a:r>
            <a:r>
              <a:rPr lang="en-US" altLang="ko-KR" dirty="0"/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합성곱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신경망은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합성곱을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사용하는 대신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교차 상관을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교차 상관은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합성곱과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매우 비슷합니다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계산 과정은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합성곱과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똑같으며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배열을 뒤집지 않고 그대로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필터를 뒤집는 연산을 생략함으로써 구현이 간단해지고</a:t>
            </a:r>
            <a:r>
              <a:rPr lang="en-US" altLang="ko-KR" dirty="0"/>
              <a:t>, </a:t>
            </a:r>
            <a:r>
              <a:rPr lang="ko-KR" altLang="en-US" dirty="0"/>
              <a:t>학습 과정에서 필터의 방향성이 자동으로 조정되기 때문에 모델의 성능에 영향을 주지 않습니다</a:t>
            </a:r>
            <a:r>
              <a:rPr lang="en-US" altLang="ko-KR" dirty="0"/>
              <a:t>. </a:t>
            </a:r>
            <a:r>
              <a:rPr lang="ko-KR" altLang="en-US" dirty="0"/>
              <a:t>신호처리와는 달리</a:t>
            </a:r>
            <a:r>
              <a:rPr lang="en-US" altLang="ko-KR" dirty="0"/>
              <a:t>, </a:t>
            </a:r>
            <a:r>
              <a:rPr lang="ko-KR" altLang="en-US" dirty="0" err="1"/>
              <a:t>딥러닝에서는</a:t>
            </a:r>
            <a:r>
              <a:rPr lang="ko-KR" altLang="en-US" dirty="0"/>
              <a:t> 이러한 차이점이 큰 문제가 되지 않으므로</a:t>
            </a:r>
            <a:r>
              <a:rPr lang="en-US" altLang="ko-KR" dirty="0"/>
              <a:t>, </a:t>
            </a:r>
            <a:r>
              <a:rPr lang="ko-KR" altLang="en-US" dirty="0"/>
              <a:t>관습적으로 이를 </a:t>
            </a:r>
            <a:r>
              <a:rPr lang="ko-KR" altLang="en-US" dirty="0" err="1"/>
              <a:t>합성곱이라고</a:t>
            </a:r>
            <a:r>
              <a:rPr lang="ko-KR" altLang="en-US" dirty="0"/>
              <a:t> 부르는 것입니다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차원에서 보면 각 픽셀의 위치들을 필터와 곱해서 다 더한 것으로 </a:t>
            </a:r>
            <a:r>
              <a:rPr lang="ko-KR" altLang="en-US" dirty="0" err="1"/>
              <a:t>합성곱이</a:t>
            </a:r>
            <a:r>
              <a:rPr lang="ko-KR" altLang="en-US" dirty="0"/>
              <a:t> 이루어짐을 알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미분의 국소 </a:t>
            </a:r>
            <a:r>
              <a:rPr lang="ko-KR" altLang="en-US" dirty="0" err="1"/>
              <a:t>극값이</a:t>
            </a:r>
            <a:r>
              <a:rPr lang="ko-KR" altLang="en-US" dirty="0"/>
              <a:t> 가장자리가 어디에 있는지 알려준다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ko-KR" altLang="en-US" dirty="0"/>
              <a:t>기울기를 </a:t>
            </a:r>
            <a:r>
              <a:rPr lang="en-US" altLang="ko-KR" dirty="0"/>
              <a:t>edge detector</a:t>
            </a:r>
            <a:r>
              <a:rPr lang="ko-KR" altLang="en-US" dirty="0"/>
              <a:t>로 쓸 수 있는게 핵심이다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altLang="ko-KR" dirty="0"/>
              <a:t>2</a:t>
            </a:r>
            <a:r>
              <a:rPr lang="ko-KR" altLang="en-US" dirty="0"/>
              <a:t>차원에 적용하기 위해서는 </a:t>
            </a:r>
            <a:r>
              <a:rPr lang="en-US" altLang="ko-KR" dirty="0" err="1"/>
              <a:t>x,y</a:t>
            </a:r>
            <a:r>
              <a:rPr lang="ko-KR" altLang="en-US" dirty="0"/>
              <a:t>축으로의 기울기를 살피고 합치는 미적분의 방식을 가져온다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0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2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3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7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19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4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9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3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2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10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22F3-EA70-4CF4-84BA-6A973F22AC6D}" type="datetimeFigureOut">
              <a:rPr lang="ko-KR" altLang="en-US" smtClean="0"/>
              <a:t>2024. 6. 17.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F7C36-AC12-4775-B9A9-D633FA94C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0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아시아헤드1" panose="02020600000000000000" pitchFamily="18" charset="-127"/>
              </a:defRPr>
            </a:lvl1pPr>
          </a:lstStyle>
          <a:p>
            <a:fld id="{FBE922F3-EA70-4CF4-84BA-6A973F22AC6D}" type="datetimeFigureOut">
              <a:rPr lang="ko-KR" altLang="en-US" smtClean="0"/>
              <a:pPr/>
              <a:t>2024. 6. 17.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아시아헤드1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아시아헤드1" panose="02020600000000000000" pitchFamily="18" charset="-127"/>
              </a:defRPr>
            </a:lvl1pPr>
          </a:lstStyle>
          <a:p>
            <a:fld id="{ACAF7C36-AC12-4775-B9A9-D633FA94CF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1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아시아헤드1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아시아헤드1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아시아헤드1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아시아헤드1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아시아헤드1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아시아헤드1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customXml" Target="../ink/ink3.xml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1EBDDE2-D9C2-6E9A-7137-7033F8E5ADA6}"/>
              </a:ext>
            </a:extLst>
          </p:cNvPr>
          <p:cNvSpPr txBox="1"/>
          <p:nvPr/>
        </p:nvSpPr>
        <p:spPr>
          <a:xfrm>
            <a:off x="469704" y="4258177"/>
            <a:ext cx="6331483" cy="723585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lang="en-US" sz="4600" dirty="0">
                <a:latin typeface="a아시아헤드3" panose="02020600000000000000" pitchFamily="18" charset="-127"/>
                <a:ea typeface="a아시아헤드3" panose="02020600000000000000" pitchFamily="18" charset="-127"/>
                <a:cs typeface="Malgun Gothic"/>
              </a:rPr>
              <a:t>15</a:t>
            </a:r>
            <a:r>
              <a:rPr lang="ko-KR" altLang="en-US" sz="4600" dirty="0">
                <a:latin typeface="a아시아헤드3" panose="02020600000000000000" pitchFamily="18" charset="-127"/>
                <a:ea typeface="a아시아헤드3" panose="02020600000000000000" pitchFamily="18" charset="-127"/>
                <a:cs typeface="Malgun Gothic"/>
              </a:rPr>
              <a:t>주차 발표</a:t>
            </a:r>
            <a:endParaRPr lang="en-US" altLang="ko-KR" sz="4600" dirty="0">
              <a:latin typeface="a아시아헤드3" panose="02020600000000000000" pitchFamily="18" charset="-127"/>
              <a:ea typeface="a아시아헤드3" panose="02020600000000000000" pitchFamily="18" charset="-127"/>
              <a:cs typeface="Malgun Gothic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CA0A589-5BA7-1156-9F92-C8361830AF24}"/>
              </a:ext>
            </a:extLst>
          </p:cNvPr>
          <p:cNvSpPr txBox="1"/>
          <p:nvPr/>
        </p:nvSpPr>
        <p:spPr>
          <a:xfrm>
            <a:off x="7035408" y="3356888"/>
            <a:ext cx="3333598" cy="272167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>
              <a:spcBef>
                <a:spcPts val="109"/>
              </a:spcBef>
            </a:pPr>
            <a:r>
              <a:rPr lang="ko-KR" altLang="en-US" sz="1678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  <a:cs typeface="Malgun Gothic"/>
              </a:rPr>
              <a:t>컴퓨터공학과 이주원</a:t>
            </a:r>
            <a:r>
              <a:rPr lang="en-US" altLang="ko-KR" sz="1678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  <a:cs typeface="Malgun Gothic"/>
              </a:rPr>
              <a:t>(2276242)</a:t>
            </a:r>
            <a:endParaRPr sz="1678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  <a:cs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7511D-752D-36A0-71DF-BBECE9024DBF}"/>
              </a:ext>
            </a:extLst>
          </p:cNvPr>
          <p:cNvSpPr txBox="1"/>
          <p:nvPr/>
        </p:nvSpPr>
        <p:spPr>
          <a:xfrm>
            <a:off x="469704" y="509040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컴퓨터비전 </a:t>
            </a:r>
            <a:r>
              <a:rPr lang="en-US" altLang="ko-KR" sz="2000" dirty="0"/>
              <a:t>~ </a:t>
            </a:r>
            <a:r>
              <a:rPr lang="ko-KR" altLang="en-US" sz="2000" dirty="0"/>
              <a:t>입체형 이미지에서의 </a:t>
            </a:r>
            <a:r>
              <a:rPr lang="ko-KR" altLang="en-US" sz="2000" dirty="0" err="1"/>
              <a:t>합성곱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C70E4-1020-DB5A-367D-D17E8600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522" y="1461143"/>
            <a:ext cx="6147377" cy="1967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32CEF0-DDFB-5A81-4D72-9A392F938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30" y="1815058"/>
            <a:ext cx="3517900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8588B3-BA8A-6551-6747-1CE7B2FCEA1B}"/>
              </a:ext>
            </a:extLst>
          </p:cNvPr>
          <p:cNvSpPr txBox="1"/>
          <p:nvPr/>
        </p:nvSpPr>
        <p:spPr>
          <a:xfrm>
            <a:off x="1199130" y="279082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유한 차분 근사 기법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7101A5-971E-1D24-A6C5-B263B4548B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25200"/>
          <a:stretch/>
        </p:blipFill>
        <p:spPr>
          <a:xfrm>
            <a:off x="315465" y="4188796"/>
            <a:ext cx="6147376" cy="18715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5EAED7-59F0-3793-6E27-4E42F530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44" y="4022395"/>
            <a:ext cx="3431390" cy="196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56C5A-F14C-A2EE-4CEB-9494B07E1E5C}"/>
              </a:ext>
            </a:extLst>
          </p:cNvPr>
          <p:cNvSpPr txBox="1"/>
          <p:nvPr/>
        </p:nvSpPr>
        <p:spPr>
          <a:xfrm>
            <a:off x="8627923" y="6141489"/>
            <a:ext cx="139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Prewitt Filter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66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F4C55-70B5-FECA-657C-9A55A813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71" y="1934389"/>
            <a:ext cx="5066047" cy="34464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1ECDA-F073-E508-FEEF-1E1984181E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74"/>
          <a:stretch/>
        </p:blipFill>
        <p:spPr>
          <a:xfrm>
            <a:off x="411562" y="1934389"/>
            <a:ext cx="5066048" cy="34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891601-A483-4232-4E20-3DF9AEF0E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7"/>
          <a:stretch/>
        </p:blipFill>
        <p:spPr>
          <a:xfrm>
            <a:off x="2024742" y="1885066"/>
            <a:ext cx="7559465" cy="4391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F832F-8CC7-FCBF-0332-B318C4215FB3}"/>
              </a:ext>
            </a:extLst>
          </p:cNvPr>
          <p:cNvSpPr txBox="1"/>
          <p:nvPr/>
        </p:nvSpPr>
        <p:spPr>
          <a:xfrm>
            <a:off x="271045" y="1266116"/>
            <a:ext cx="23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Vertical edge detection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F9402-BB07-5CB2-9480-50E6D080A1E8}"/>
              </a:ext>
            </a:extLst>
          </p:cNvPr>
          <p:cNvSpPr/>
          <p:nvPr/>
        </p:nvSpPr>
        <p:spPr>
          <a:xfrm>
            <a:off x="2623164" y="1958218"/>
            <a:ext cx="888132" cy="912998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402B81-D803-1164-3E80-17E957D9B02D}"/>
              </a:ext>
            </a:extLst>
          </p:cNvPr>
          <p:cNvSpPr/>
          <p:nvPr/>
        </p:nvSpPr>
        <p:spPr>
          <a:xfrm>
            <a:off x="2915772" y="2856368"/>
            <a:ext cx="888132" cy="912998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50CCB0-0A9C-E26A-8DDA-80194E5324B9}"/>
              </a:ext>
            </a:extLst>
          </p:cNvPr>
          <p:cNvSpPr/>
          <p:nvPr/>
        </p:nvSpPr>
        <p:spPr>
          <a:xfrm>
            <a:off x="2623164" y="4414906"/>
            <a:ext cx="888132" cy="912998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7A43BC8-0DAC-3694-DBD2-E328EDC61ED7}"/>
                  </a:ext>
                </a:extLst>
              </p14:cNvPr>
              <p14:cNvContentPartPr/>
              <p14:nvPr/>
            </p14:nvContentPartPr>
            <p14:xfrm>
              <a:off x="9955643" y="283231"/>
              <a:ext cx="860646" cy="511362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7A43BC8-0DAC-3694-DBD2-E328EDC61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9524" y="277113"/>
                <a:ext cx="872884" cy="523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44C890A-2F33-D7BC-3E59-BB78C43E6E38}"/>
                  </a:ext>
                </a:extLst>
              </p14:cNvPr>
              <p14:cNvContentPartPr/>
              <p14:nvPr/>
            </p14:nvContentPartPr>
            <p14:xfrm>
              <a:off x="9992703" y="225176"/>
              <a:ext cx="685845" cy="259896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44C890A-2F33-D7BC-3E59-BB78C43E6E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86586" y="219057"/>
                <a:ext cx="698079" cy="272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18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–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F832F-8CC7-FCBF-0332-B318C4215FB3}"/>
              </a:ext>
            </a:extLst>
          </p:cNvPr>
          <p:cNvSpPr txBox="1"/>
          <p:nvPr/>
        </p:nvSpPr>
        <p:spPr>
          <a:xfrm>
            <a:off x="363873" y="1313466"/>
            <a:ext cx="377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Vertical and Horizontal edge detection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D90F7-0279-8CC4-75A4-574B01FED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13"/>
          <a:stretch/>
        </p:blipFill>
        <p:spPr>
          <a:xfrm>
            <a:off x="8300594" y="4071546"/>
            <a:ext cx="2385529" cy="2367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1D0FE-145F-E8EA-DD42-D13465D5B0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6"/>
          <a:stretch/>
        </p:blipFill>
        <p:spPr>
          <a:xfrm>
            <a:off x="8051325" y="1486272"/>
            <a:ext cx="2385529" cy="2367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CE0CD7-456E-3F33-0B4B-3BD81098D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033" y="2757717"/>
            <a:ext cx="1778000" cy="177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CFE559-6556-32E4-8B04-30F64F2B8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007" y="1856533"/>
            <a:ext cx="1555586" cy="1997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BE3413-70E7-6C79-3B6D-B51BF5CB3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205" y="4352314"/>
            <a:ext cx="1666388" cy="208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3B52A9-9691-558C-88A7-08C1E0BC9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246"/>
          <a:stretch/>
        </p:blipFill>
        <p:spPr>
          <a:xfrm>
            <a:off x="616877" y="2770813"/>
            <a:ext cx="1777999" cy="17649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636F25-67D1-47CF-3286-5FCFC32BBF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9760" y="2432534"/>
            <a:ext cx="368300" cy="406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9378F1-DA00-3375-5CC3-F98A362C23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658" y="4980366"/>
            <a:ext cx="368300" cy="40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9F14EEE-99A4-721E-C64A-711ED1D4C6F8}"/>
                  </a:ext>
                </a:extLst>
              </p14:cNvPr>
              <p14:cNvContentPartPr/>
              <p14:nvPr/>
            </p14:nvContentPartPr>
            <p14:xfrm>
              <a:off x="9955643" y="283231"/>
              <a:ext cx="860646" cy="511362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9F14EEE-99A4-721E-C64A-711ED1D4C6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9524" y="277113"/>
                <a:ext cx="872884" cy="523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35AD9D4-F93A-AEF6-50C8-60AA7A4E6758}"/>
                  </a:ext>
                </a:extLst>
              </p14:cNvPr>
              <p14:cNvContentPartPr/>
              <p14:nvPr/>
            </p14:nvContentPartPr>
            <p14:xfrm>
              <a:off x="9992703" y="225176"/>
              <a:ext cx="685845" cy="259896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35AD9D4-F93A-AEF6-50C8-60AA7A4E67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86586" y="219057"/>
                <a:ext cx="698079" cy="272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64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272F0F-96C7-2C36-90F5-74F08571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411" y="2431860"/>
            <a:ext cx="2144835" cy="209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D77075-2B88-52A5-2CC8-E7566E5DF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56" y="2235810"/>
            <a:ext cx="5511800" cy="383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6706A1-D46C-BF5F-2EA6-7C68D84AA01C}"/>
              </a:ext>
            </a:extLst>
          </p:cNvPr>
          <p:cNvSpPr txBox="1"/>
          <p:nvPr/>
        </p:nvSpPr>
        <p:spPr>
          <a:xfrm>
            <a:off x="2455443" y="167615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다양한 필터들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A5B25-3750-2DC9-FDA5-A272A500E3FD}"/>
              </a:ext>
            </a:extLst>
          </p:cNvPr>
          <p:cNvSpPr txBox="1"/>
          <p:nvPr/>
        </p:nvSpPr>
        <p:spPr>
          <a:xfrm>
            <a:off x="8366682" y="167615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적합한 필터 탐색</a:t>
            </a:r>
          </a:p>
        </p:txBody>
      </p:sp>
    </p:spTree>
    <p:extLst>
      <p:ext uri="{BB962C8B-B14F-4D97-AF65-F5344CB8AC3E}">
        <p14:creationId xmlns:p14="http://schemas.microsoft.com/office/powerpoint/2010/main" val="9315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2.4 CNN – Padding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F3C68B-3298-3533-497E-19A7D912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9" y="1341132"/>
            <a:ext cx="5173104" cy="5138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B679-99FE-DEAD-27FC-6655E4D86642}"/>
              </a:ext>
            </a:extLst>
          </p:cNvPr>
          <p:cNvSpPr txBox="1"/>
          <p:nvPr/>
        </p:nvSpPr>
        <p:spPr>
          <a:xfrm>
            <a:off x="6074678" y="2702174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연산을 반복하면 이미지가 축소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0A63E-DE72-D30F-6EE6-18C1FD0964F1}"/>
              </a:ext>
            </a:extLst>
          </p:cNvPr>
          <p:cNvSpPr txBox="1"/>
          <p:nvPr/>
        </p:nvSpPr>
        <p:spPr>
          <a:xfrm>
            <a:off x="6074678" y="3300562"/>
            <a:ext cx="6213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2)</a:t>
            </a:r>
            <a:r>
              <a:rPr kumimoji="1" lang="ko-KR" altLang="en-US" dirty="0"/>
              <a:t> 가장 자리 픽셀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 한번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EDAA3-E5FB-63FC-A18E-A0DB26A46C89}"/>
              </a:ext>
            </a:extLst>
          </p:cNvPr>
          <p:cNvSpPr txBox="1"/>
          <p:nvPr/>
        </p:nvSpPr>
        <p:spPr>
          <a:xfrm>
            <a:off x="7169204" y="210378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기존 방식 단점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D9FEA-F5FB-89E6-E7F2-94507BAD50E9}"/>
              </a:ext>
            </a:extLst>
          </p:cNvPr>
          <p:cNvSpPr txBox="1"/>
          <p:nvPr/>
        </p:nvSpPr>
        <p:spPr>
          <a:xfrm>
            <a:off x="7462817" y="5058008"/>
            <a:ext cx="30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Padding</a:t>
            </a:r>
            <a:endParaRPr kumimoji="1" lang="ko-KR" altLang="en-US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63839987-DE14-A606-7EFD-9D174F54BABA}"/>
              </a:ext>
            </a:extLst>
          </p:cNvPr>
          <p:cNvSpPr/>
          <p:nvPr/>
        </p:nvSpPr>
        <p:spPr>
          <a:xfrm>
            <a:off x="7831015" y="3903015"/>
            <a:ext cx="344233" cy="936039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64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2.4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CNN – Padding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DA534-BADE-1F26-1121-0B02E68F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07" y="2248554"/>
            <a:ext cx="4445000" cy="345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BD0904-ACFD-663E-EFEC-FF8964ADCD4E}"/>
              </a:ext>
            </a:extLst>
          </p:cNvPr>
          <p:cNvSpPr txBox="1"/>
          <p:nvPr/>
        </p:nvSpPr>
        <p:spPr>
          <a:xfrm>
            <a:off x="399019" y="1640802"/>
            <a:ext cx="30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dirty="0">
                <a:solidFill>
                  <a:srgbClr val="111111"/>
                </a:solidFill>
                <a:latin typeface="Roboto" panose="02000000000000000000" pitchFamily="2" charset="0"/>
              </a:rPr>
              <a:t>z</a:t>
            </a:r>
            <a:r>
              <a:rPr lang="en" altLang="ko-KR" b="0" i="0" u="none" strike="noStrike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ero padding of size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9E98F-3B18-9D2A-4211-EAE58C59A739}"/>
              </a:ext>
            </a:extLst>
          </p:cNvPr>
          <p:cNvSpPr txBox="1"/>
          <p:nvPr/>
        </p:nvSpPr>
        <p:spPr>
          <a:xfrm>
            <a:off x="5798705" y="2190571"/>
            <a:ext cx="6221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1. Valid Padding : padding</a:t>
            </a:r>
            <a:r>
              <a:rPr lang="ko-KR" altLang="en-US" dirty="0"/>
              <a:t>하지 않는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</a:t>
            </a:r>
            <a:r>
              <a:rPr lang="en" altLang="ko-KR" dirty="0"/>
              <a:t>Same Padding : output image</a:t>
            </a:r>
            <a:r>
              <a:rPr lang="ko-KR" altLang="en-US" dirty="0"/>
              <a:t> 크기 </a:t>
            </a:r>
            <a:r>
              <a:rPr lang="en-US" altLang="ko-KR" dirty="0"/>
              <a:t>=</a:t>
            </a:r>
            <a:r>
              <a:rPr lang="ko-KR" altLang="en-US" dirty="0"/>
              <a:t>  </a:t>
            </a:r>
            <a:r>
              <a:rPr lang="en" altLang="ko-KR" dirty="0"/>
              <a:t>input image</a:t>
            </a:r>
            <a:r>
              <a:rPr lang="ko-KR" altLang="en-US" dirty="0"/>
              <a:t>의 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59E2F-D1F3-7B24-1276-1816F9858943}"/>
              </a:ext>
            </a:extLst>
          </p:cNvPr>
          <p:cNvSpPr txBox="1"/>
          <p:nvPr/>
        </p:nvSpPr>
        <p:spPr>
          <a:xfrm>
            <a:off x="5740400" y="1640802"/>
            <a:ext cx="30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Padding</a:t>
            </a:r>
            <a:r>
              <a:rPr lang="ko-KR" altLang="en-US" dirty="0">
                <a:solidFill>
                  <a:srgbClr val="111111"/>
                </a:solidFill>
                <a:latin typeface="Roboto" panose="02000000000000000000" pitchFamily="2" charset="0"/>
              </a:rPr>
              <a:t>의 종류</a:t>
            </a:r>
            <a:endParaRPr lang="en" altLang="ko-KR" b="0" i="0" u="none" strike="noStrike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3BEE190-AC48-396C-ADBE-7A83EBF16796}"/>
              </a:ext>
            </a:extLst>
          </p:cNvPr>
          <p:cNvCxnSpPr>
            <a:cxnSpLocks/>
          </p:cNvCxnSpPr>
          <p:nvPr/>
        </p:nvCxnSpPr>
        <p:spPr>
          <a:xfrm>
            <a:off x="5640613" y="951349"/>
            <a:ext cx="0" cy="5936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7517C10-C817-DBAC-7812-596DB79B7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2" b="1"/>
          <a:stretch/>
        </p:blipFill>
        <p:spPr>
          <a:xfrm>
            <a:off x="6159500" y="3513972"/>
            <a:ext cx="2159000" cy="2157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02F367-221E-D65E-42CF-2CEBA6533C74}"/>
              </a:ext>
            </a:extLst>
          </p:cNvPr>
          <p:cNvSpPr txBox="1"/>
          <p:nvPr/>
        </p:nvSpPr>
        <p:spPr>
          <a:xfrm>
            <a:off x="7044075" y="38103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CC7B3C-F636-379C-42BE-3E9BC7397591}"/>
              </a:ext>
            </a:extLst>
          </p:cNvPr>
          <p:cNvSpPr/>
          <p:nvPr/>
        </p:nvSpPr>
        <p:spPr>
          <a:xfrm>
            <a:off x="6554571" y="3807868"/>
            <a:ext cx="1339408" cy="8495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B56354-9A8C-0DD9-1FFE-E4EA8BAC3DB7}"/>
              </a:ext>
            </a:extLst>
          </p:cNvPr>
          <p:cNvSpPr/>
          <p:nvPr/>
        </p:nvSpPr>
        <p:spPr>
          <a:xfrm>
            <a:off x="6238420" y="3509209"/>
            <a:ext cx="312956" cy="8495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4E312-9F77-1A97-9AE7-204431424434}"/>
              </a:ext>
            </a:extLst>
          </p:cNvPr>
          <p:cNvSpPr txBox="1"/>
          <p:nvPr/>
        </p:nvSpPr>
        <p:spPr>
          <a:xfrm>
            <a:off x="6238420" y="31479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</a:t>
            </a:r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08C681-741A-A2B2-0F3D-20BF15FBC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97" y="3551685"/>
            <a:ext cx="2071884" cy="520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74AB0A-142B-7D56-1C76-DB4009AAC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268" y="5030637"/>
            <a:ext cx="1192495" cy="706664"/>
          </a:xfrm>
          <a:prstGeom prst="rect">
            <a:avLst/>
          </a:prstGeom>
        </p:spPr>
      </p:pic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02BDABFC-0631-7B48-336E-94F2F129F2A6}"/>
              </a:ext>
            </a:extLst>
          </p:cNvPr>
          <p:cNvSpPr/>
          <p:nvPr/>
        </p:nvSpPr>
        <p:spPr>
          <a:xfrm>
            <a:off x="9669497" y="4083512"/>
            <a:ext cx="344233" cy="936039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6F371-285F-6C27-99D7-C87A07FD124A}"/>
              </a:ext>
            </a:extLst>
          </p:cNvPr>
          <p:cNvSpPr txBox="1"/>
          <p:nvPr/>
        </p:nvSpPr>
        <p:spPr>
          <a:xfrm>
            <a:off x="6240092" y="5705726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n: </a:t>
            </a:r>
            <a:r>
              <a:rPr kumimoji="1" lang="ko-KR" altLang="en-US" sz="1200" dirty="0"/>
              <a:t>입력 이미지 </a:t>
            </a:r>
            <a:r>
              <a:rPr kumimoji="1" lang="ko-KR" altLang="en-US" sz="1200" dirty="0" err="1"/>
              <a:t>한변</a:t>
            </a:r>
            <a:r>
              <a:rPr kumimoji="1" lang="ko-KR" altLang="en-US" sz="1200" dirty="0"/>
              <a:t> 길이 </a:t>
            </a:r>
            <a:endParaRPr kumimoji="1" lang="en-US" altLang="ko-KR" sz="1200" dirty="0"/>
          </a:p>
          <a:p>
            <a:r>
              <a:rPr kumimoji="1" lang="en-US" altLang="ko-KR" sz="1200" dirty="0"/>
              <a:t>f: </a:t>
            </a:r>
            <a:r>
              <a:rPr kumimoji="1" lang="ko-KR" altLang="en-US" sz="1200" dirty="0"/>
              <a:t>필터의 크기</a:t>
            </a:r>
            <a:r>
              <a:rPr kumimoji="1" lang="en-US" altLang="ko-KR" sz="1200" dirty="0"/>
              <a:t> </a:t>
            </a:r>
            <a:br>
              <a:rPr kumimoji="1" lang="en-US" altLang="ko-KR" sz="1200" dirty="0"/>
            </a:br>
            <a:r>
              <a:rPr kumimoji="1" lang="en-US" altLang="ko-KR" sz="1200" dirty="0"/>
              <a:t>p: </a:t>
            </a:r>
            <a:r>
              <a:rPr kumimoji="1" lang="ko-KR" altLang="en-US" sz="1200" dirty="0"/>
              <a:t>패딩의 크기</a:t>
            </a:r>
          </a:p>
        </p:txBody>
      </p:sp>
    </p:spTree>
    <p:extLst>
      <p:ext uri="{BB962C8B-B14F-4D97-AF65-F5344CB8AC3E}">
        <p14:creationId xmlns:p14="http://schemas.microsoft.com/office/powerpoint/2010/main" val="421290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2.5 CNN - Stride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2A0E58-F559-B296-DCF8-55485276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4707"/>
            <a:ext cx="5114470" cy="597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95226C-D7E4-99CF-3C66-E526B2E6A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723" y="2013584"/>
            <a:ext cx="3632200" cy="99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C570A8-9929-281A-32F0-AE0D65164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0" y="1701543"/>
            <a:ext cx="5626099" cy="4032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D0541-265E-424D-DC71-2EE702C44254}"/>
              </a:ext>
            </a:extLst>
          </p:cNvPr>
          <p:cNvSpPr txBox="1"/>
          <p:nvPr/>
        </p:nvSpPr>
        <p:spPr>
          <a:xfrm>
            <a:off x="1615865" y="1446150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= 2</a:t>
            </a:r>
            <a:r>
              <a:rPr kumimoji="1" lang="ko-KR" altLang="en-US" dirty="0"/>
              <a:t>인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연산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AE3232A8-8DC3-4A1B-89F1-41DECF848783}"/>
              </a:ext>
            </a:extLst>
          </p:cNvPr>
          <p:cNvSpPr/>
          <p:nvPr/>
        </p:nvSpPr>
        <p:spPr>
          <a:xfrm>
            <a:off x="8049638" y="3313053"/>
            <a:ext cx="246185" cy="597387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76FF83-F2A3-2744-0235-FF52F905D582}"/>
              </a:ext>
            </a:extLst>
          </p:cNvPr>
          <p:cNvSpPr/>
          <p:nvPr/>
        </p:nvSpPr>
        <p:spPr>
          <a:xfrm>
            <a:off x="1416296" y="1883579"/>
            <a:ext cx="928069" cy="71684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3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3. CNN - Convolutions Over Volumes 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D333E8-25A5-B8DB-DC0B-4858BD985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70" y="1128419"/>
            <a:ext cx="4043138" cy="5341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63A3-7C1F-D87A-92A0-A6713EC99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737" y="1413941"/>
            <a:ext cx="5567134" cy="2798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C04100-E55D-0B3D-EFA6-765377D7D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737" y="4828168"/>
            <a:ext cx="5764799" cy="15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2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76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4. 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퀴즈 리뷰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713D5-C99B-1DAC-7BB4-6073793D0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8"/>
          <a:stretch/>
        </p:blipFill>
        <p:spPr>
          <a:xfrm>
            <a:off x="175260" y="4097406"/>
            <a:ext cx="3726180" cy="2451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4ED14C-F43A-A508-7F9A-D5B1285DA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" y="1327536"/>
            <a:ext cx="5715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3FF19-63C9-4588-B47C-DD7A4124E3B6}"/>
              </a:ext>
            </a:extLst>
          </p:cNvPr>
          <p:cNvSpPr txBox="1"/>
          <p:nvPr/>
        </p:nvSpPr>
        <p:spPr>
          <a:xfrm>
            <a:off x="1014378" y="0"/>
            <a:ext cx="458070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목차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5CCF4F3-FBEC-5AF8-2A87-E9AE583F412B}"/>
              </a:ext>
            </a:extLst>
          </p:cNvPr>
          <p:cNvSpPr txBox="1"/>
          <p:nvPr/>
        </p:nvSpPr>
        <p:spPr>
          <a:xfrm>
            <a:off x="1014378" y="1009892"/>
            <a:ext cx="5792822" cy="2849915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lnSpc>
                <a:spcPct val="200000"/>
              </a:lnSpc>
              <a:spcBef>
                <a:spcPts val="100"/>
              </a:spcBef>
            </a:pPr>
            <a:r>
              <a:rPr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#01 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Computer Visions</a:t>
            </a:r>
            <a:endParaRPr sz="2400" dirty="0">
              <a:latin typeface="a아시아헤드1" panose="02020600000000000000" pitchFamily="18" charset="-127"/>
              <a:ea typeface="a아시아헤드1" panose="02020600000000000000" pitchFamily="18" charset="-127"/>
              <a:cs typeface="Malgun Gothic"/>
            </a:endParaRPr>
          </a:p>
          <a:p>
            <a:pPr marL="11516">
              <a:lnSpc>
                <a:spcPct val="200000"/>
              </a:lnSpc>
            </a:pPr>
            <a:r>
              <a:rPr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#02 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CNN </a:t>
            </a:r>
          </a:p>
          <a:p>
            <a:pPr marL="11516">
              <a:lnSpc>
                <a:spcPct val="200000"/>
              </a:lnSpc>
            </a:pPr>
            <a:r>
              <a:rPr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#0</a:t>
            </a: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3 Convolutions over Volumes</a:t>
            </a:r>
            <a:b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</a:br>
            <a:r>
              <a:rPr 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#04 </a:t>
            </a:r>
            <a:r>
              <a:rPr lang="ko-KR" altLang="en-US" sz="2400" dirty="0">
                <a:latin typeface="a아시아헤드1" panose="02020600000000000000" pitchFamily="18" charset="-127"/>
                <a:ea typeface="a아시아헤드1" panose="02020600000000000000" pitchFamily="18" charset="-127"/>
                <a:cs typeface="Malgun Gothic"/>
              </a:rPr>
              <a:t>퀴즈 리뷰</a:t>
            </a:r>
            <a:endParaRPr sz="2000" dirty="0">
              <a:latin typeface="a아시아헤드1" panose="02020600000000000000" pitchFamily="18" charset="-127"/>
              <a:ea typeface="a아시아헤드1" panose="02020600000000000000" pitchFamily="18" charset="-127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C658A-8DC8-4BDA-8B30-3A8E5E38D40C}"/>
              </a:ext>
            </a:extLst>
          </p:cNvPr>
          <p:cNvSpPr txBox="1"/>
          <p:nvPr/>
        </p:nvSpPr>
        <p:spPr>
          <a:xfrm>
            <a:off x="441234" y="4052389"/>
            <a:ext cx="792480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67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THANK YOU</a:t>
            </a:r>
            <a:endParaRPr lang="ko-KR" altLang="en-US" sz="5867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0" y="2251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1.1 Computer Vision Problems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AF90F6-852C-D7C6-98C3-228F9C89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1185462"/>
            <a:ext cx="4457700" cy="21526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D3652F-C50E-8653-568E-8B92D42BD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539" y="3818807"/>
            <a:ext cx="5928360" cy="2279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A9A5C-AF8F-DC34-1345-96297A8896C6}"/>
              </a:ext>
            </a:extLst>
          </p:cNvPr>
          <p:cNvSpPr txBox="1"/>
          <p:nvPr/>
        </p:nvSpPr>
        <p:spPr>
          <a:xfrm>
            <a:off x="2377440" y="3338073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1EDA4-5C79-A673-6A2D-81893E076C79}"/>
              </a:ext>
            </a:extLst>
          </p:cNvPr>
          <p:cNvSpPr txBox="1"/>
          <p:nvPr/>
        </p:nvSpPr>
        <p:spPr>
          <a:xfrm>
            <a:off x="7345680" y="3303287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Object detection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73D04-4F38-9578-4CBB-6BADDF054860}"/>
              </a:ext>
            </a:extLst>
          </p:cNvPr>
          <p:cNvSpPr txBox="1"/>
          <p:nvPr/>
        </p:nvSpPr>
        <p:spPr>
          <a:xfrm>
            <a:off x="4806896" y="6117010"/>
            <a:ext cx="257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Neural Style Transfer</a:t>
            </a:r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9B8371D-79FD-EFF2-DDF5-DEB0FD59C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16" y="1257420"/>
            <a:ext cx="2033377" cy="20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9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0" y="2251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1.1 Computer Vision Problems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A9A5C-AF8F-DC34-1345-96297A8896C6}"/>
              </a:ext>
            </a:extLst>
          </p:cNvPr>
          <p:cNvSpPr txBox="1"/>
          <p:nvPr/>
        </p:nvSpPr>
        <p:spPr>
          <a:xfrm>
            <a:off x="1964482" y="3338073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Segmentation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1EDA4-5C79-A673-6A2D-81893E076C79}"/>
              </a:ext>
            </a:extLst>
          </p:cNvPr>
          <p:cNvSpPr txBox="1"/>
          <p:nvPr/>
        </p:nvSpPr>
        <p:spPr>
          <a:xfrm>
            <a:off x="7696033" y="3313514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73D04-4F38-9578-4CBB-6BADDF054860}"/>
              </a:ext>
            </a:extLst>
          </p:cNvPr>
          <p:cNvSpPr txBox="1"/>
          <p:nvPr/>
        </p:nvSpPr>
        <p:spPr>
          <a:xfrm>
            <a:off x="1384192" y="6124199"/>
            <a:ext cx="257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Super Resolution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6ED2F-1B5E-A597-E881-FA1CD31B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9" y="1324279"/>
            <a:ext cx="4754880" cy="18778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2CB2E1-165C-962C-0377-59D1BB824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804" y="1369292"/>
            <a:ext cx="4363858" cy="183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838874-5B71-F156-B7AB-DA9A56A1E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62" y="3969851"/>
            <a:ext cx="3067235" cy="2069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B250E0-B134-EF08-B10F-6DFA9C712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15" y="3969851"/>
            <a:ext cx="2132690" cy="2069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DBDAC4-6178-33AA-88C4-625A418D2207}"/>
              </a:ext>
            </a:extLst>
          </p:cNvPr>
          <p:cNvSpPr txBox="1"/>
          <p:nvPr/>
        </p:nvSpPr>
        <p:spPr>
          <a:xfrm>
            <a:off x="4573879" y="6124199"/>
            <a:ext cx="257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Text Detection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OCR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0F1340-D801-AD51-760D-8B5674AF5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624" y="3948897"/>
            <a:ext cx="3855214" cy="20698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EE8999-5493-A2EF-E132-FC34E915DCE7}"/>
              </a:ext>
            </a:extLst>
          </p:cNvPr>
          <p:cNvSpPr txBox="1"/>
          <p:nvPr/>
        </p:nvSpPr>
        <p:spPr>
          <a:xfrm>
            <a:off x="8465819" y="6069020"/>
            <a:ext cx="213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Keypoint</a:t>
            </a:r>
            <a:r>
              <a:rPr kumimoji="1" lang="en-US" altLang="ko-KR" dirty="0"/>
              <a:t> Detection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2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1.2 Deep Learning on Large images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8EF23-6981-D719-E462-FCAE61A0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43" y="1160235"/>
            <a:ext cx="7802336" cy="45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4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2.1 CNN Introduction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6E86D4-FA92-1FA2-1C42-CEED4A821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2" y="2406880"/>
            <a:ext cx="3934874" cy="27611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3613CE-E153-894C-F613-BBE5164BF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53" y="1274590"/>
            <a:ext cx="6186204" cy="2172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D630A-6464-3ED6-BB7E-8205EBB082D9}"/>
              </a:ext>
            </a:extLst>
          </p:cNvPr>
          <p:cNvSpPr txBox="1"/>
          <p:nvPr/>
        </p:nvSpPr>
        <p:spPr>
          <a:xfrm>
            <a:off x="4715729" y="3578399"/>
            <a:ext cx="243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Topographical Mapping 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4059C-5641-D7F3-DA8A-77DBF8E0592D}"/>
              </a:ext>
            </a:extLst>
          </p:cNvPr>
          <p:cNvSpPr txBox="1"/>
          <p:nvPr/>
        </p:nvSpPr>
        <p:spPr>
          <a:xfrm>
            <a:off x="7743755" y="3602798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Hierarchical Organization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B05CC2-FE1D-0354-C27F-0CC7A4E70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226" y="4455038"/>
            <a:ext cx="7180968" cy="1420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9DCC0-4011-507F-9DC6-E1B0B1608384}"/>
              </a:ext>
            </a:extLst>
          </p:cNvPr>
          <p:cNvSpPr txBox="1"/>
          <p:nvPr/>
        </p:nvSpPr>
        <p:spPr>
          <a:xfrm>
            <a:off x="7547582" y="598938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CNN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55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6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2.2 CNN 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Convolution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0E043D-3DBB-B490-CA43-8B2E818D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62" y="2627673"/>
            <a:ext cx="8514524" cy="3822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AF98E-BA2D-3537-D4A8-DBD169AEAEA1}"/>
              </a:ext>
            </a:extLst>
          </p:cNvPr>
          <p:cNvSpPr txBox="1"/>
          <p:nvPr/>
        </p:nvSpPr>
        <p:spPr>
          <a:xfrm>
            <a:off x="2942864" y="6296484"/>
            <a:ext cx="133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합성곱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8AE1E-C6EF-C4EB-C10F-FD66982344C5}"/>
              </a:ext>
            </a:extLst>
          </p:cNvPr>
          <p:cNvSpPr txBox="1"/>
          <p:nvPr/>
        </p:nvSpPr>
        <p:spPr>
          <a:xfrm>
            <a:off x="7567432" y="6294015"/>
            <a:ext cx="133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교차상관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BC211B-0CB1-F811-FF63-2687B906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674" y="1040173"/>
            <a:ext cx="3644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6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2.2 CNN 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Convolution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DA1F1-2CDE-9202-E7BE-7821F4D7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3" y="1552715"/>
            <a:ext cx="8312213" cy="43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9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97DD6-6782-4D6B-B88A-0567D2DE2EF8}"/>
              </a:ext>
            </a:extLst>
          </p:cNvPr>
          <p:cNvSpPr txBox="1"/>
          <p:nvPr/>
        </p:nvSpPr>
        <p:spPr>
          <a:xfrm>
            <a:off x="-1" y="225176"/>
            <a:ext cx="1002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2.3 CNN Filter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-</a:t>
            </a:r>
            <a:r>
              <a:rPr lang="ko-KR" altLang="en-US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r>
              <a:rPr lang="en-US" altLang="ko-KR" sz="4000" dirty="0">
                <a:latin typeface="a아시아헤드3" panose="02020600000000000000" pitchFamily="18" charset="-127"/>
                <a:ea typeface="a아시아헤드3" panose="02020600000000000000" pitchFamily="18" charset="-127"/>
              </a:rPr>
              <a:t>Edge Detection</a:t>
            </a:r>
            <a:endParaRPr lang="ko-KR" altLang="en-US" sz="4000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7EFF6-E360-8EA0-C413-27D952F7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1" y="1696412"/>
            <a:ext cx="5254689" cy="2163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D38C50-AFBA-0594-A6D6-C8ADAD490A86}"/>
              </a:ext>
            </a:extLst>
          </p:cNvPr>
          <p:cNvSpPr txBox="1"/>
          <p:nvPr/>
        </p:nvSpPr>
        <p:spPr>
          <a:xfrm>
            <a:off x="2286407" y="4030542"/>
            <a:ext cx="19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1D Edge Detection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3E195-8322-EA38-2A08-DDCB493CDC33}"/>
              </a:ext>
            </a:extLst>
          </p:cNvPr>
          <p:cNvSpPr txBox="1"/>
          <p:nvPr/>
        </p:nvSpPr>
        <p:spPr>
          <a:xfrm>
            <a:off x="7576458" y="4030542"/>
            <a:ext cx="19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2D Edge Detection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784F30-75F9-F94F-E5CD-10DBD2659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2" y="1696412"/>
            <a:ext cx="4327390" cy="2163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5D0AE9-CCBA-BD2D-378A-B5C93886B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081" y="4519748"/>
            <a:ext cx="4660900" cy="1752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00D81B-76A1-CC2F-E666-114F1A893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458" y="4519748"/>
            <a:ext cx="1770856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24DE07-4781-CF40-44B9-9C2097B22EDA}"/>
              </a:ext>
            </a:extLst>
          </p:cNvPr>
          <p:cNvSpPr txBox="1"/>
          <p:nvPr/>
        </p:nvSpPr>
        <p:spPr>
          <a:xfrm>
            <a:off x="4939711" y="6387527"/>
            <a:ext cx="263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Gradient as Edge Detector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ACA15-169B-3AB0-8B26-C1FB8C4B7095}"/>
              </a:ext>
            </a:extLst>
          </p:cNvPr>
          <p:cNvSpPr txBox="1"/>
          <p:nvPr/>
        </p:nvSpPr>
        <p:spPr>
          <a:xfrm>
            <a:off x="351692" y="11488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수학적 이해</a:t>
            </a:r>
          </a:p>
        </p:txBody>
      </p:sp>
    </p:spTree>
    <p:extLst>
      <p:ext uri="{BB962C8B-B14F-4D97-AF65-F5344CB8AC3E}">
        <p14:creationId xmlns:p14="http://schemas.microsoft.com/office/powerpoint/2010/main" val="1433948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3276</TotalTime>
  <Words>1117</Words>
  <Application>Microsoft Macintosh PowerPoint</Application>
  <PresentationFormat>와이드스크린</PresentationFormat>
  <Paragraphs>154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a아시아헤드1</vt:lpstr>
      <vt:lpstr>se-nanummaruburi</vt:lpstr>
      <vt:lpstr>Calibri Light</vt:lpstr>
      <vt:lpstr>NanumSquareWebFont</vt:lpstr>
      <vt:lpstr>Arial</vt:lpstr>
      <vt:lpstr>a아시아헤드3</vt:lpstr>
      <vt:lpstr>Calibri</vt:lpstr>
      <vt:lpstr>-apple-system</vt:lpstr>
      <vt:lpstr>Roboto</vt:lpstr>
      <vt:lpstr>Wingdings</vt:lpstr>
      <vt:lpstr>applesdgothicneo-ultralight</vt:lpstr>
      <vt:lpstr>Noto Sans KR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jeongA Woo</dc:creator>
  <cp:lastModifiedBy>이주원(컴퓨터공학전공)</cp:lastModifiedBy>
  <cp:revision>40</cp:revision>
  <dcterms:created xsi:type="dcterms:W3CDTF">2024-02-27T01:03:50Z</dcterms:created>
  <dcterms:modified xsi:type="dcterms:W3CDTF">2024-06-18T06:07:53Z</dcterms:modified>
</cp:coreProperties>
</file>